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98" r:id="rId6"/>
    <p:sldId id="299" r:id="rId7"/>
    <p:sldId id="292" r:id="rId8"/>
    <p:sldId id="297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57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906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643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13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5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074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34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1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687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146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349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50B59-12C8-4CFD-A0EF-1D300F815EE0}" type="datetimeFigureOut">
              <a:rPr lang="pl-PL" smtClean="0"/>
              <a:pPr/>
              <a:t>2017-04-08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4E18-60E1-4738-A3CA-BC31B3C58DB8}" type="slidenum">
              <a:rPr lang="pl-PL" smtClean="0"/>
              <a:pPr/>
              <a:t>‹№›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19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mailto:m.sordyl@pollub.pl" TargetMode="External"/><Relationship Id="rId7" Type="http://schemas.openxmlformats.org/officeDocument/2006/relationships/image" Target="../media/image2.jpeg"/><Relationship Id="rId2" Type="http://schemas.openxmlformats.org/officeDocument/2006/relationships/hyperlink" Target="mailto:m.maciaszczyk@pollub.pl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hyperlink" Target="mailto:m.batorczak@pollub.pl" TargetMode="External"/><Relationship Id="rId4" Type="http://schemas.openxmlformats.org/officeDocument/2006/relationships/hyperlink" Target="mailto:ukraina@pollub.pl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4400" b="1" dirty="0"/>
              <a:t/>
            </a:r>
            <a:br>
              <a:rPr lang="pl-PL" sz="44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4400" b="1" dirty="0"/>
          </a:p>
        </p:txBody>
      </p:sp>
      <p:sp useBgFill="1"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b="1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sz="1400" dirty="0" smtClean="0"/>
          </a:p>
          <a:p>
            <a:endParaRPr lang="pl-PL" sz="1400" dirty="0"/>
          </a:p>
          <a:p>
            <a:endParaRPr lang="pl-PL" sz="1400" dirty="0" smtClean="0"/>
          </a:p>
          <a:p>
            <a:endParaRPr lang="pl-PL" sz="1400" dirty="0"/>
          </a:p>
          <a:p>
            <a:endParaRPr lang="pl-PL" sz="1400" dirty="0" smtClean="0"/>
          </a:p>
          <a:p>
            <a:endParaRPr lang="pl-PL" sz="1400" dirty="0" smtClean="0"/>
          </a:p>
          <a:p>
            <a:endParaRPr lang="pl-PL" sz="1400" dirty="0" smtClean="0"/>
          </a:p>
          <a:p>
            <a:endParaRPr lang="pl-PL" sz="1400" dirty="0"/>
          </a:p>
          <a:p>
            <a:endParaRPr lang="pl-PL" sz="1400" dirty="0" smtClean="0"/>
          </a:p>
          <a:p>
            <a:endParaRPr lang="pl-PL" sz="1400" dirty="0"/>
          </a:p>
          <a:p>
            <a:endParaRPr lang="pl-PL" sz="1400" dirty="0"/>
          </a:p>
          <a:p>
            <a:endParaRPr lang="pl-PL" sz="1300" b="1" i="1" dirty="0" smtClean="0"/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8793"/>
            <a:ext cx="1571933" cy="1044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07" y="5575672"/>
            <a:ext cx="1305660" cy="86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00" y="5633710"/>
            <a:ext cx="612000" cy="61200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361038" y="6104806"/>
            <a:ext cx="652436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i="1" dirty="0" smtClean="0"/>
          </a:p>
          <a:p>
            <a:endParaRPr lang="pl-PL" sz="1100" i="1" dirty="0"/>
          </a:p>
          <a:p>
            <a:endParaRPr lang="pl-PL" sz="1050" i="1" dirty="0" smtClean="0"/>
          </a:p>
          <a:p>
            <a:r>
              <a:rPr lang="pl-PL" sz="1100" i="1" dirty="0" smtClean="0"/>
              <a:t>Projekt współfinansowany ze środków Unii Europejskiej w ramach Europejskiego Funduszu Społecznego</a:t>
            </a:r>
            <a:endParaRPr lang="pl-PL" sz="1100" i="1" dirty="0"/>
          </a:p>
        </p:txBody>
      </p:sp>
      <p:sp>
        <p:nvSpPr>
          <p:cNvPr id="11" name="Prostokąt 10"/>
          <p:cNvSpPr/>
          <p:nvPr/>
        </p:nvSpPr>
        <p:spPr>
          <a:xfrm>
            <a:off x="1018309" y="576649"/>
            <a:ext cx="1009996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Люблінська Політехніка</a:t>
            </a:r>
            <a:endParaRPr lang="pl-PL" sz="2000" dirty="0" smtClean="0"/>
          </a:p>
          <a:p>
            <a:pPr algn="just"/>
            <a:r>
              <a:rPr lang="uk-UA" sz="2000" dirty="0" smtClean="0"/>
              <a:t>Факультет Управління</a:t>
            </a:r>
            <a:endParaRPr lang="pl-PL" sz="2000" dirty="0" smtClean="0"/>
          </a:p>
          <a:p>
            <a:pPr algn="just"/>
            <a:r>
              <a:rPr lang="pl-PL" sz="2000" dirty="0" smtClean="0"/>
              <a:t>ul. Nadbystrzycka 38</a:t>
            </a:r>
          </a:p>
          <a:p>
            <a:pPr algn="just"/>
            <a:r>
              <a:rPr lang="pl-PL" sz="2000" dirty="0" smtClean="0"/>
              <a:t>20-618 </a:t>
            </a:r>
            <a:r>
              <a:rPr lang="uk-UA" sz="2000" dirty="0" smtClean="0"/>
              <a:t>Люблін</a:t>
            </a:r>
            <a:endParaRPr lang="pl-PL" sz="2000" dirty="0" smtClean="0"/>
          </a:p>
          <a:p>
            <a:pPr algn="just"/>
            <a:r>
              <a:rPr lang="uk-UA" sz="2000" dirty="0" smtClean="0"/>
              <a:t>Польща</a:t>
            </a:r>
            <a:r>
              <a:rPr lang="pl-PL" sz="2000" dirty="0" smtClean="0"/>
              <a:t> </a:t>
            </a:r>
          </a:p>
          <a:p>
            <a:pPr algn="just"/>
            <a:endParaRPr lang="pl-PL" sz="4000" dirty="0" smtClean="0"/>
          </a:p>
          <a:p>
            <a:pPr algn="ctr"/>
            <a:r>
              <a:rPr lang="uk-UA" sz="4000" dirty="0" smtClean="0"/>
              <a:t>Напрямок</a:t>
            </a:r>
            <a:r>
              <a:rPr lang="pl-PL" sz="4000" dirty="0" smtClean="0"/>
              <a:t>: </a:t>
            </a:r>
            <a:r>
              <a:rPr lang="uk-UA" sz="4000" dirty="0" smtClean="0"/>
              <a:t>Управління</a:t>
            </a:r>
            <a:endParaRPr lang="pl-PL" sz="4000" dirty="0" smtClean="0"/>
          </a:p>
          <a:p>
            <a:pPr algn="ctr"/>
            <a:r>
              <a:rPr lang="uk-UA" sz="4000" dirty="0" smtClean="0"/>
              <a:t>Спеціальність</a:t>
            </a:r>
            <a:r>
              <a:rPr lang="pl-PL" sz="4000" dirty="0" smtClean="0"/>
              <a:t>: </a:t>
            </a:r>
            <a:r>
              <a:rPr lang="uk-UA" sz="4000" b="1" dirty="0" smtClean="0"/>
              <a:t>Підприємництво і Маркетинг</a:t>
            </a:r>
            <a:endParaRPr lang="pl-PL" sz="4000" b="1" dirty="0" smtClean="0"/>
          </a:p>
          <a:p>
            <a:pPr algn="ctr"/>
            <a:r>
              <a:rPr lang="uk-UA" sz="2800" dirty="0" smtClean="0"/>
              <a:t>Денна форма навчання,</a:t>
            </a:r>
            <a:r>
              <a:rPr lang="pl-PL" sz="2800" dirty="0" smtClean="0"/>
              <a:t> </a:t>
            </a:r>
            <a:r>
              <a:rPr lang="uk-UA" sz="2800" dirty="0" smtClean="0"/>
              <a:t>магістратура англійською мовою</a:t>
            </a:r>
            <a:endParaRPr lang="pl-PL" sz="2800" dirty="0"/>
          </a:p>
        </p:txBody>
      </p:sp>
      <p:pic>
        <p:nvPicPr>
          <p:cNvPr id="13" name="Symbol zastępczy zawartości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00" y="17694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94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idx="4294967295"/>
          </p:nvPr>
        </p:nvSpPr>
        <p:spPr>
          <a:xfrm>
            <a:off x="0" y="815975"/>
            <a:ext cx="9144000" cy="1976438"/>
          </a:xfrm>
        </p:spPr>
        <p:txBody>
          <a:bodyPr>
            <a:noAutofit/>
          </a:bodyPr>
          <a:lstStyle/>
          <a:p>
            <a:r>
              <a:rPr lang="pl-PL" sz="4400" b="1" dirty="0"/>
              <a:t/>
            </a:r>
            <a:br>
              <a:rPr lang="pl-PL" sz="44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4400" b="1" dirty="0"/>
          </a:p>
        </p:txBody>
      </p:sp>
      <p:sp useBgFill="1"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1805" y="-33922"/>
            <a:ext cx="11737107" cy="6858000"/>
          </a:xfrm>
        </p:spPr>
        <p:txBody>
          <a:bodyPr>
            <a:normAutofit/>
          </a:bodyPr>
          <a:lstStyle/>
          <a:p>
            <a:endParaRPr lang="pl-PL" b="1" dirty="0" smtClean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	</a:t>
            </a:r>
            <a:r>
              <a:rPr lang="uk-UA" sz="3200" b="1" dirty="0" smtClean="0"/>
              <a:t>Тривалість навчання</a:t>
            </a:r>
            <a:endParaRPr lang="pl-PL" sz="3200" b="1" dirty="0"/>
          </a:p>
          <a:p>
            <a:pPr marL="914400" lvl="2" indent="0">
              <a:buNone/>
            </a:pPr>
            <a:endParaRPr lang="pl-PL" dirty="0" smtClean="0"/>
          </a:p>
          <a:p>
            <a:pPr lvl="2">
              <a:lnSpc>
                <a:spcPct val="100000"/>
              </a:lnSpc>
            </a:pPr>
            <a:r>
              <a:rPr lang="pl-PL" sz="2800" dirty="0" smtClean="0"/>
              <a:t>01.10.2017 </a:t>
            </a:r>
            <a:r>
              <a:rPr lang="uk-UA" sz="2800" dirty="0" smtClean="0"/>
              <a:t>р</a:t>
            </a:r>
            <a:r>
              <a:rPr lang="pl-PL" sz="2800" dirty="0" smtClean="0"/>
              <a:t>.  </a:t>
            </a:r>
            <a:r>
              <a:rPr lang="pl-PL" sz="2800" dirty="0"/>
              <a:t>– </a:t>
            </a:r>
            <a:r>
              <a:rPr lang="pl-PL" sz="2800" dirty="0" smtClean="0"/>
              <a:t>30.06.2019 </a:t>
            </a:r>
            <a:r>
              <a:rPr lang="uk-UA" sz="2800" dirty="0" smtClean="0"/>
              <a:t>р</a:t>
            </a:r>
            <a:r>
              <a:rPr lang="pl-PL" sz="2800" dirty="0" smtClean="0"/>
              <a:t>.</a:t>
            </a:r>
            <a:endParaRPr lang="pl-PL" sz="2800" dirty="0"/>
          </a:p>
          <a:p>
            <a:pPr lvl="2">
              <a:lnSpc>
                <a:spcPct val="100000"/>
              </a:lnSpc>
            </a:pPr>
            <a:r>
              <a:rPr lang="pl-PL" sz="2800" dirty="0"/>
              <a:t>II </a:t>
            </a:r>
            <a:r>
              <a:rPr lang="uk-UA" sz="2800" dirty="0" smtClean="0"/>
              <a:t>ступінь (магістратура)</a:t>
            </a:r>
            <a:r>
              <a:rPr lang="pl-PL" sz="2800" dirty="0" smtClean="0"/>
              <a:t>, </a:t>
            </a:r>
            <a:r>
              <a:rPr lang="uk-UA" sz="2800" dirty="0" smtClean="0"/>
              <a:t>повне навчання</a:t>
            </a:r>
            <a:r>
              <a:rPr lang="pl-PL" sz="2800" dirty="0" smtClean="0"/>
              <a:t> (4 </a:t>
            </a:r>
            <a:r>
              <a:rPr lang="uk-UA" sz="2800" dirty="0" smtClean="0"/>
              <a:t>семестри</a:t>
            </a:r>
            <a:r>
              <a:rPr lang="pl-PL" sz="2800" dirty="0" smtClean="0"/>
              <a:t>)</a:t>
            </a:r>
            <a:r>
              <a:rPr lang="uk-UA" sz="2800" dirty="0" smtClean="0"/>
              <a:t>, що закінчується написанням</a:t>
            </a:r>
            <a:r>
              <a:rPr lang="pl-PL" sz="2800" dirty="0" smtClean="0"/>
              <a:t> i </a:t>
            </a:r>
            <a:r>
              <a:rPr lang="uk-UA" sz="2800" dirty="0" smtClean="0"/>
              <a:t>захистом дипломної роботи</a:t>
            </a:r>
            <a:endParaRPr lang="pl-PL" sz="2800" dirty="0" smtClean="0"/>
          </a:p>
          <a:p>
            <a:pPr lvl="2">
              <a:lnSpc>
                <a:spcPct val="100000"/>
              </a:lnSpc>
            </a:pPr>
            <a:r>
              <a:rPr lang="uk-UA" sz="2800" dirty="0" smtClean="0"/>
              <a:t>Навчання для іноземців</a:t>
            </a:r>
            <a:endParaRPr lang="pl-PL" sz="2800" dirty="0"/>
          </a:p>
          <a:p>
            <a:pPr lvl="2">
              <a:lnSpc>
                <a:spcPct val="100000"/>
              </a:lnSpc>
            </a:pPr>
            <a:r>
              <a:rPr lang="uk-UA" sz="2800" dirty="0" smtClean="0"/>
              <a:t>Кількість місць</a:t>
            </a:r>
            <a:r>
              <a:rPr lang="pl-PL" sz="2800" dirty="0" smtClean="0"/>
              <a:t> - 30</a:t>
            </a:r>
            <a:endParaRPr lang="pl-PL" sz="2800" dirty="0"/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8793"/>
            <a:ext cx="1571933" cy="1044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07" y="5575672"/>
            <a:ext cx="1305660" cy="86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00" y="5633710"/>
            <a:ext cx="612000" cy="61200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361038" y="6104806"/>
            <a:ext cx="652436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i="1" dirty="0" smtClean="0"/>
          </a:p>
          <a:p>
            <a:endParaRPr lang="pl-PL" sz="1100" i="1" dirty="0"/>
          </a:p>
          <a:p>
            <a:endParaRPr lang="pl-PL" sz="1050" i="1" dirty="0" smtClean="0"/>
          </a:p>
          <a:p>
            <a:r>
              <a:rPr lang="pl-PL" sz="1100" i="1" dirty="0" smtClean="0"/>
              <a:t>Projekt współfinansowany ze środków Unii Europejskiej w ramach Europejskiego Funduszu Społecznego</a:t>
            </a:r>
            <a:endParaRPr lang="pl-PL" sz="1100" i="1" dirty="0"/>
          </a:p>
        </p:txBody>
      </p:sp>
      <p:pic>
        <p:nvPicPr>
          <p:cNvPr id="13" name="Symbol zastępczy zawartości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00" y="17694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81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idx="4294967295"/>
          </p:nvPr>
        </p:nvSpPr>
        <p:spPr>
          <a:xfrm>
            <a:off x="0" y="815975"/>
            <a:ext cx="9144000" cy="1976438"/>
          </a:xfrm>
        </p:spPr>
        <p:txBody>
          <a:bodyPr>
            <a:noAutofit/>
          </a:bodyPr>
          <a:lstStyle/>
          <a:p>
            <a:r>
              <a:rPr lang="pl-PL" sz="4400" b="1" dirty="0"/>
              <a:t/>
            </a:r>
            <a:br>
              <a:rPr lang="pl-PL" sz="44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4400" b="1" dirty="0"/>
          </a:p>
        </p:txBody>
      </p:sp>
      <p:sp useBgFill="1"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1805" y="-33922"/>
            <a:ext cx="12060195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/>
              <a:t>	</a:t>
            </a:r>
            <a:r>
              <a:rPr lang="uk-UA" b="1" dirty="0" smtClean="0"/>
              <a:t>Н</a:t>
            </a:r>
            <a:r>
              <a:rPr lang="ru-RU" sz="3200" b="1" dirty="0" smtClean="0"/>
              <a:t>авчання на платній формі</a:t>
            </a:r>
            <a:endParaRPr lang="pl-PL" sz="3200" b="1" dirty="0" smtClean="0"/>
          </a:p>
          <a:p>
            <a:pPr marL="0" indent="0">
              <a:lnSpc>
                <a:spcPct val="100000"/>
              </a:lnSpc>
              <a:buNone/>
            </a:pPr>
            <a:endParaRPr lang="pl-PL" sz="1000" b="1" dirty="0" smtClean="0"/>
          </a:p>
          <a:p>
            <a:pPr lvl="2"/>
            <a:r>
              <a:rPr lang="uk-UA" sz="2800" dirty="0" smtClean="0"/>
              <a:t>одноразові оплати</a:t>
            </a:r>
            <a:r>
              <a:rPr lang="pl-PL" sz="2800" dirty="0" smtClean="0"/>
              <a:t>:</a:t>
            </a:r>
            <a:endParaRPr lang="pl-PL" sz="2800" dirty="0"/>
          </a:p>
          <a:p>
            <a:pPr lvl="7"/>
            <a:r>
              <a:rPr lang="uk-UA" sz="2800" dirty="0" smtClean="0"/>
              <a:t>реєстраційний внесок</a:t>
            </a:r>
            <a:r>
              <a:rPr lang="pl-PL" sz="2800" dirty="0" smtClean="0"/>
              <a:t> – </a:t>
            </a:r>
            <a:r>
              <a:rPr lang="pl-PL" sz="2800" dirty="0"/>
              <a:t>85 PLN</a:t>
            </a:r>
          </a:p>
          <a:p>
            <a:pPr lvl="7"/>
            <a:r>
              <a:rPr lang="uk-UA" sz="2800" dirty="0" smtClean="0"/>
              <a:t>організаційно-технічна</a:t>
            </a:r>
            <a:r>
              <a:rPr lang="pl-PL" sz="2800" dirty="0" smtClean="0"/>
              <a:t> </a:t>
            </a:r>
            <a:r>
              <a:rPr lang="uk-UA" sz="2800" dirty="0" smtClean="0"/>
              <a:t>оплата </a:t>
            </a:r>
            <a:r>
              <a:rPr lang="pl-PL" sz="2800" dirty="0" smtClean="0"/>
              <a:t>– </a:t>
            </a:r>
            <a:r>
              <a:rPr lang="pl-PL" sz="2800" dirty="0"/>
              <a:t>765 PLN</a:t>
            </a:r>
          </a:p>
          <a:p>
            <a:pPr lvl="2"/>
            <a:r>
              <a:rPr lang="uk-UA" sz="2800" dirty="0" smtClean="0"/>
              <a:t>оплата за навчання</a:t>
            </a:r>
            <a:r>
              <a:rPr lang="pl-PL" sz="2800" dirty="0" smtClean="0"/>
              <a:t>: </a:t>
            </a:r>
            <a:endParaRPr lang="pl-PL" sz="2800" dirty="0"/>
          </a:p>
          <a:p>
            <a:pPr lvl="7"/>
            <a:r>
              <a:rPr lang="uk-UA" sz="2800" dirty="0" smtClean="0"/>
              <a:t>семестр</a:t>
            </a:r>
            <a:r>
              <a:rPr lang="pl-PL" sz="2800" dirty="0" smtClean="0"/>
              <a:t> </a:t>
            </a:r>
            <a:r>
              <a:rPr lang="pl-PL" sz="2800" dirty="0"/>
              <a:t>– 800 EURO (4 </a:t>
            </a:r>
            <a:r>
              <a:rPr lang="uk-UA" sz="2800" dirty="0" smtClean="0"/>
              <a:t>семестри</a:t>
            </a:r>
            <a:r>
              <a:rPr lang="pl-PL" sz="2800" dirty="0" smtClean="0"/>
              <a:t>)</a:t>
            </a:r>
            <a:endParaRPr lang="pl-PL" sz="2800" dirty="0"/>
          </a:p>
          <a:p>
            <a:pPr lvl="7"/>
            <a:r>
              <a:rPr lang="uk-UA" sz="2800" dirty="0" smtClean="0"/>
              <a:t>Загальна вартість</a:t>
            </a:r>
            <a:r>
              <a:rPr lang="pl-PL" sz="2800" dirty="0" smtClean="0"/>
              <a:t> 2-</a:t>
            </a:r>
            <a:r>
              <a:rPr lang="uk-UA" sz="2800" dirty="0" smtClean="0"/>
              <a:t>річного навчання</a:t>
            </a:r>
            <a:r>
              <a:rPr lang="pl-PL" sz="2800" dirty="0" smtClean="0"/>
              <a:t> </a:t>
            </a:r>
            <a:r>
              <a:rPr lang="pl-PL" sz="2800" dirty="0"/>
              <a:t>– 3 200 EURO</a:t>
            </a:r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8793"/>
            <a:ext cx="1571933" cy="1044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07" y="5575672"/>
            <a:ext cx="1305660" cy="86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00" y="5633710"/>
            <a:ext cx="612000" cy="61200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361038" y="6104806"/>
            <a:ext cx="652436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i="1" dirty="0" smtClean="0"/>
          </a:p>
          <a:p>
            <a:endParaRPr lang="pl-PL" sz="1100" i="1" dirty="0"/>
          </a:p>
          <a:p>
            <a:endParaRPr lang="pl-PL" sz="1050" i="1" dirty="0" smtClean="0"/>
          </a:p>
          <a:p>
            <a:r>
              <a:rPr lang="pl-PL" sz="1100" i="1" dirty="0" smtClean="0"/>
              <a:t>Projekt współfinansowany ze środków Unii Europejskiej w ramach Europejskiego Funduszu Społecznego</a:t>
            </a:r>
            <a:endParaRPr lang="pl-PL" sz="1100" i="1" dirty="0"/>
          </a:p>
        </p:txBody>
      </p:sp>
      <p:pic>
        <p:nvPicPr>
          <p:cNvPr id="13" name="Symbol zastępczy zawartości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00" y="17694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4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400" b="1" dirty="0"/>
              <a:t/>
            </a:r>
            <a:br>
              <a:rPr lang="pl-PL" sz="44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 smtClean="0"/>
              <a:t/>
            </a:r>
            <a:br>
              <a:rPr lang="pl-PL" sz="7200" b="1" dirty="0" smtClean="0"/>
            </a:br>
            <a:r>
              <a:rPr lang="ru-RU" sz="3200" b="1" dirty="0" smtClean="0">
                <a:latin typeface="+mn-lt"/>
              </a:rPr>
              <a:t>Фінансова допомога для студентів в Польщі </a:t>
            </a: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/>
              <a:t>	</a:t>
            </a:r>
            <a:r>
              <a:rPr lang="pl-PL" sz="3200" b="1" dirty="0" smtClean="0"/>
              <a:t>w Polsce</a:t>
            </a: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r>
              <a:rPr lang="pl-PL" b="1" dirty="0"/>
              <a:t>Wsparcie finansowe </a:t>
            </a:r>
            <a:endParaRPr lang="pl-PL" sz="4400" b="1" dirty="0"/>
          </a:p>
        </p:txBody>
      </p:sp>
      <p:sp useBgFill="1">
        <p:nvSpPr>
          <p:cNvPr id="3" name="Podtytu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/>
              <a:t>Кожен студент отримує фінансову допомогу на проживання та утримання в Польщі</a:t>
            </a:r>
            <a:r>
              <a:rPr lang="pl-PL" sz="2400" b="1" dirty="0" smtClean="0"/>
              <a:t> </a:t>
            </a:r>
            <a:r>
              <a:rPr lang="pl-PL" sz="2400" b="1" dirty="0"/>
              <a:t>– 1 200 </a:t>
            </a:r>
            <a:r>
              <a:rPr lang="pl-PL" sz="2400" b="1" dirty="0" smtClean="0"/>
              <a:t>PLN/</a:t>
            </a:r>
            <a:r>
              <a:rPr lang="uk-UA" sz="2400" b="1" dirty="0" smtClean="0"/>
              <a:t>місяць</a:t>
            </a:r>
            <a:r>
              <a:rPr lang="pl-PL" sz="2400" b="1" dirty="0" smtClean="0"/>
              <a:t>  </a:t>
            </a:r>
            <a:r>
              <a:rPr lang="uk-UA" sz="2400" b="1" dirty="0" smtClean="0"/>
              <a:t>брутто</a:t>
            </a:r>
            <a:r>
              <a:rPr lang="pl-PL" sz="2400" b="1" dirty="0" smtClean="0"/>
              <a:t>*</a:t>
            </a:r>
            <a:r>
              <a:rPr lang="uk-UA" sz="2400" b="1" dirty="0" smtClean="0"/>
              <a:t> </a:t>
            </a:r>
            <a:r>
              <a:rPr lang="pl-PL" sz="2400" dirty="0" smtClean="0"/>
              <a:t>(</a:t>
            </a:r>
            <a:r>
              <a:rPr lang="uk-UA" sz="2400" dirty="0" smtClean="0"/>
              <a:t>без періоду канікул</a:t>
            </a:r>
            <a:r>
              <a:rPr lang="pl-PL" sz="2400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pl-PL" sz="2400" dirty="0" smtClean="0"/>
              <a:t>9 </a:t>
            </a:r>
            <a:r>
              <a:rPr lang="uk-UA" sz="2400" dirty="0" smtClean="0"/>
              <a:t>місяців</a:t>
            </a:r>
            <a:r>
              <a:rPr lang="pl-PL" sz="2400" dirty="0" smtClean="0"/>
              <a:t> (</a:t>
            </a:r>
            <a:r>
              <a:rPr lang="uk-UA" sz="2400" dirty="0" smtClean="0"/>
              <a:t>1</a:t>
            </a:r>
            <a:r>
              <a:rPr lang="pl-PL" sz="2400" dirty="0" smtClean="0"/>
              <a:t> </a:t>
            </a:r>
            <a:r>
              <a:rPr lang="uk-UA" sz="2400" dirty="0" smtClean="0"/>
              <a:t>академічний рік</a:t>
            </a:r>
            <a:r>
              <a:rPr lang="pl-PL" sz="2400" dirty="0" smtClean="0"/>
              <a:t> </a:t>
            </a:r>
            <a:r>
              <a:rPr lang="uk-UA" sz="2400" dirty="0" smtClean="0"/>
              <a:t>включає зимовий семестр</a:t>
            </a:r>
            <a:r>
              <a:rPr lang="pl-PL" sz="2400" dirty="0" smtClean="0"/>
              <a:t> – 4 </a:t>
            </a:r>
            <a:r>
              <a:rPr lang="uk-UA" sz="2400" dirty="0" smtClean="0"/>
              <a:t>місяці</a:t>
            </a:r>
            <a:r>
              <a:rPr lang="pl-PL" sz="2400" dirty="0" smtClean="0"/>
              <a:t>, </a:t>
            </a:r>
            <a:r>
              <a:rPr lang="uk-UA" sz="2400" dirty="0" smtClean="0"/>
              <a:t>а також літній семестр</a:t>
            </a:r>
            <a:r>
              <a:rPr lang="pl-PL" sz="2400" dirty="0" smtClean="0"/>
              <a:t> - 5 </a:t>
            </a:r>
            <a:r>
              <a:rPr lang="uk-UA" sz="2400" dirty="0" smtClean="0"/>
              <a:t>місяців</a:t>
            </a:r>
            <a:r>
              <a:rPr lang="pl-PL" sz="2400" dirty="0" smtClean="0"/>
              <a:t>, </a:t>
            </a:r>
            <a:r>
              <a:rPr lang="uk-UA" sz="2400" dirty="0" smtClean="0"/>
              <a:t>без періоду канікул</a:t>
            </a:r>
            <a:r>
              <a:rPr lang="pl-PL" sz="2400" dirty="0" smtClean="0"/>
              <a:t>)</a:t>
            </a:r>
            <a:br>
              <a:rPr lang="pl-PL" sz="2400" dirty="0" smtClean="0"/>
            </a:br>
            <a:r>
              <a:rPr lang="uk-UA" sz="2400" b="1" dirty="0" smtClean="0"/>
              <a:t>Разом</a:t>
            </a:r>
            <a:r>
              <a:rPr lang="pl-PL" sz="2400" b="1" dirty="0" smtClean="0"/>
              <a:t> 2 x 9 </a:t>
            </a:r>
            <a:r>
              <a:rPr lang="uk-UA" sz="2400" b="1" dirty="0" smtClean="0"/>
              <a:t>місяців</a:t>
            </a:r>
            <a:r>
              <a:rPr lang="pl-PL" sz="2400" b="1" dirty="0" smtClean="0"/>
              <a:t> = 18 </a:t>
            </a:r>
            <a:r>
              <a:rPr lang="uk-UA" sz="2400" b="1" dirty="0" smtClean="0"/>
              <a:t>місяців фінансової допомоги</a:t>
            </a:r>
            <a:endParaRPr lang="pl-PL" sz="2400" b="1" dirty="0" smtClean="0"/>
          </a:p>
          <a:p>
            <a:pPr>
              <a:lnSpc>
                <a:spcPct val="100000"/>
              </a:lnSpc>
            </a:pPr>
            <a:r>
              <a:rPr lang="uk-UA" sz="2400" dirty="0" smtClean="0"/>
              <a:t>Студенти на платній формі навчання</a:t>
            </a:r>
            <a:r>
              <a:rPr lang="pl-PL" sz="2400" dirty="0" smtClean="0"/>
              <a:t> </a:t>
            </a:r>
            <a:r>
              <a:rPr lang="uk-UA" sz="2400" dirty="0" smtClean="0"/>
              <a:t>не можуть отримувати соціальну стипендію</a:t>
            </a:r>
            <a:r>
              <a:rPr lang="pl-PL" sz="2400" dirty="0" smtClean="0"/>
              <a:t>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1600" dirty="0" smtClean="0"/>
              <a:t>*</a:t>
            </a:r>
            <a:r>
              <a:rPr lang="ru-RU" sz="1600" dirty="0" smtClean="0"/>
              <a:t> Сума може бути зменшена</a:t>
            </a:r>
            <a:r>
              <a:rPr lang="pl-PL" sz="1600" dirty="0" smtClean="0"/>
              <a:t> </a:t>
            </a:r>
            <a:r>
              <a:rPr lang="uk-UA" sz="1600" dirty="0" smtClean="0"/>
              <a:t>на податок на суспільне страхування</a:t>
            </a:r>
            <a:endParaRPr lang="pl-PL" sz="1600" dirty="0" smtClean="0"/>
          </a:p>
          <a:p>
            <a:endParaRPr lang="pl-PL" dirty="0"/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8793"/>
            <a:ext cx="1571933" cy="1044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07" y="5575672"/>
            <a:ext cx="1305660" cy="86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00" y="5633710"/>
            <a:ext cx="612000" cy="61200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361038" y="6104806"/>
            <a:ext cx="652436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i="1" dirty="0" smtClean="0"/>
          </a:p>
          <a:p>
            <a:endParaRPr lang="pl-PL" sz="1100" i="1" dirty="0"/>
          </a:p>
          <a:p>
            <a:endParaRPr lang="pl-PL" sz="1050" i="1" dirty="0" smtClean="0"/>
          </a:p>
          <a:p>
            <a:r>
              <a:rPr lang="pl-PL" sz="1100" i="1" dirty="0" smtClean="0"/>
              <a:t>Projekt współfinansowany ze środków Unii Europejskiej w ramach Europejskiego Funduszu Społecznego</a:t>
            </a:r>
            <a:endParaRPr lang="pl-PL" sz="1100" i="1" dirty="0"/>
          </a:p>
        </p:txBody>
      </p:sp>
      <p:pic>
        <p:nvPicPr>
          <p:cNvPr id="13" name="Symbol zastępczy zawartości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00" y="17694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3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76945"/>
            <a:ext cx="10515600" cy="157993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 smtClean="0"/>
              <a:t/>
            </a:r>
            <a:br>
              <a:rPr lang="pl-PL" sz="7200" b="1" dirty="0" smtClean="0"/>
            </a:br>
            <a:r>
              <a:rPr lang="uk-UA" sz="3200" b="1" dirty="0" smtClean="0">
                <a:latin typeface="+mn-lt"/>
              </a:rPr>
              <a:t>Набір на навчання</a:t>
            </a:r>
            <a:r>
              <a:rPr lang="pl-PL" sz="2800" b="1" dirty="0" smtClean="0">
                <a:latin typeface="+mn-lt"/>
              </a:rPr>
              <a:t/>
            </a:r>
            <a:br>
              <a:rPr lang="pl-PL" sz="2800" b="1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На магістратуру можуть вступити іноземці, які</a:t>
            </a:r>
            <a:r>
              <a:rPr lang="pl-PL" sz="2400" dirty="0" smtClean="0">
                <a:latin typeface="+mn-lt"/>
              </a:rPr>
              <a:t>:</a:t>
            </a:r>
            <a:r>
              <a:rPr lang="pl-PL" sz="2400" dirty="0">
                <a:latin typeface="+mn-lt"/>
              </a:rPr>
              <a:t/>
            </a:r>
            <a:br>
              <a:rPr lang="pl-PL" sz="2400" dirty="0">
                <a:latin typeface="+mn-lt"/>
              </a:rPr>
            </a:br>
            <a:r>
              <a:rPr lang="pl-PL" sz="2800" b="1" dirty="0">
                <a:latin typeface="+mn-lt"/>
              </a:rPr>
              <a:t/>
            </a:r>
            <a:br>
              <a:rPr lang="pl-PL" sz="2800" b="1" dirty="0">
                <a:latin typeface="+mn-lt"/>
              </a:rPr>
            </a:br>
            <a:r>
              <a:rPr lang="pl-PL" sz="2800" b="1" dirty="0"/>
              <a:t/>
            </a:r>
            <a:br>
              <a:rPr lang="pl-PL" sz="2800" b="1" dirty="0"/>
            </a:b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4400" b="1" dirty="0"/>
          </a:p>
        </p:txBody>
      </p:sp>
      <p:sp useBgFill="1">
        <p:nvSpPr>
          <p:cNvPr id="3" name="Podtytu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2">
              <a:lnSpc>
                <a:spcPct val="120000"/>
              </a:lnSpc>
            </a:pPr>
            <a:r>
              <a:rPr lang="ru-RU" dirty="0" smtClean="0"/>
              <a:t>мають польський диплом бакалавра або легалізований чи апостилізований диплом, або інший документ про закінчення внз за кордоном, який надає право навчатися на магістратурі в країні, в якій він був виданий та визнаний відповідно до положень про визнання (нострифікацію) диплому про вищу освіту отриману за кордоном на підставі міжнародної угоди, еквівалентною до відповідного польського диплома першого ступеня. </a:t>
            </a:r>
          </a:p>
          <a:p>
            <a:pPr marL="0" indent="0">
              <a:buNone/>
            </a:pPr>
            <a:endParaRPr lang="pl-PL" sz="2000" dirty="0" smtClean="0"/>
          </a:p>
          <a:p>
            <a:pPr marL="285750" indent="-285750"/>
            <a:endParaRPr lang="pl-PL" sz="2000" dirty="0"/>
          </a:p>
          <a:p>
            <a:pPr marL="0" indent="0">
              <a:buNone/>
            </a:pPr>
            <a:endParaRPr lang="pl-PL" sz="2000" b="1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2">
              <a:lnSpc>
                <a:spcPct val="110000"/>
              </a:lnSpc>
            </a:pPr>
            <a:r>
              <a:rPr lang="uk-UA" dirty="0" smtClean="0"/>
              <a:t>мають </a:t>
            </a:r>
            <a:r>
              <a:rPr lang="ru-RU" dirty="0" smtClean="0"/>
              <a:t>міжнародний сертифікат, який підтверджує знання англійської мови</a:t>
            </a:r>
            <a:r>
              <a:rPr lang="uk-UA" dirty="0" smtClean="0"/>
              <a:t> </a:t>
            </a:r>
            <a:r>
              <a:rPr lang="pl-PL" dirty="0" smtClean="0"/>
              <a:t>(</a:t>
            </a:r>
            <a:r>
              <a:rPr lang="uk-UA" dirty="0" smtClean="0"/>
              <a:t>наприклад</a:t>
            </a:r>
            <a:r>
              <a:rPr lang="pl-PL" dirty="0" smtClean="0"/>
              <a:t> </a:t>
            </a:r>
            <a:r>
              <a:rPr lang="pl-PL" dirty="0"/>
              <a:t>Test of English for International </a:t>
            </a:r>
            <a:r>
              <a:rPr lang="pl-PL" dirty="0" err="1"/>
              <a:t>Communication</a:t>
            </a:r>
            <a:r>
              <a:rPr lang="pl-PL" dirty="0"/>
              <a:t> (TOEIC) </a:t>
            </a:r>
            <a:r>
              <a:rPr lang="pl-PL" dirty="0" smtClean="0"/>
              <a:t>– </a:t>
            </a:r>
            <a:r>
              <a:rPr lang="uk-UA" dirty="0" smtClean="0"/>
              <a:t>від </a:t>
            </a:r>
            <a:r>
              <a:rPr lang="pl-PL" dirty="0" smtClean="0"/>
              <a:t>700 </a:t>
            </a:r>
            <a:r>
              <a:rPr lang="uk-UA" dirty="0" smtClean="0"/>
              <a:t>балів</a:t>
            </a:r>
            <a:r>
              <a:rPr lang="pl-PL" dirty="0" smtClean="0"/>
              <a:t>) </a:t>
            </a:r>
            <a:r>
              <a:rPr lang="uk-UA" dirty="0" smtClean="0"/>
              <a:t>на рівні</a:t>
            </a:r>
            <a:r>
              <a:rPr lang="pl-PL" dirty="0" smtClean="0"/>
              <a:t> B2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uk-UA" dirty="0" smtClean="0"/>
              <a:t>або</a:t>
            </a:r>
            <a:endParaRPr lang="pl-PL" dirty="0"/>
          </a:p>
          <a:p>
            <a:pPr lvl="2">
              <a:lnSpc>
                <a:spcPct val="110000"/>
              </a:lnSpc>
            </a:pPr>
            <a:r>
              <a:rPr lang="ru-RU" dirty="0" smtClean="0"/>
              <a:t>нададуть документи, що підтверджують знання англійської мови - сертифікати, дипломи або інші документи, що підтверджують закінчення загальної середньої школи за кордоном, де заняття проводилися англійською мовою</a:t>
            </a:r>
            <a:r>
              <a:rPr lang="pl-PL" dirty="0" smtClean="0"/>
              <a:t>.</a:t>
            </a:r>
            <a:endParaRPr lang="pl-PL" dirty="0"/>
          </a:p>
          <a:p>
            <a:pPr>
              <a:lnSpc>
                <a:spcPct val="110000"/>
              </a:lnSpc>
            </a:pPr>
            <a:endParaRPr lang="pl-PL" dirty="0"/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8793"/>
            <a:ext cx="1571933" cy="1044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07" y="5575672"/>
            <a:ext cx="1305660" cy="86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00" y="5633710"/>
            <a:ext cx="612000" cy="61200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361038" y="6104806"/>
            <a:ext cx="652436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i="1" dirty="0" smtClean="0"/>
          </a:p>
          <a:p>
            <a:endParaRPr lang="pl-PL" sz="1100" i="1" dirty="0"/>
          </a:p>
          <a:p>
            <a:endParaRPr lang="pl-PL" sz="1050" i="1" dirty="0" smtClean="0"/>
          </a:p>
          <a:p>
            <a:r>
              <a:rPr lang="pl-PL" sz="1100" i="1" dirty="0" smtClean="0"/>
              <a:t>Projekt współfinansowany ze środków Unii Europejskiej w ramach Europejskiego Funduszu Społecznego</a:t>
            </a:r>
            <a:endParaRPr lang="pl-PL" sz="1100" i="1" dirty="0"/>
          </a:p>
        </p:txBody>
      </p:sp>
      <p:pic>
        <p:nvPicPr>
          <p:cNvPr id="13" name="Symbol zastępczy zawartości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00" y="17694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8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 smtClean="0"/>
              <a:t/>
            </a:r>
            <a:br>
              <a:rPr lang="pl-PL" sz="7200" b="1" dirty="0" smtClean="0"/>
            </a:br>
            <a:r>
              <a:rPr lang="pl-PL" sz="2400" dirty="0">
                <a:latin typeface="+mn-lt"/>
              </a:rPr>
              <a:t/>
            </a:r>
            <a:br>
              <a:rPr lang="pl-PL" sz="2400" dirty="0">
                <a:latin typeface="+mn-lt"/>
              </a:rPr>
            </a:br>
            <a:r>
              <a:rPr lang="uk-UA" sz="3200" b="1" dirty="0" smtClean="0">
                <a:latin typeface="+mn-lt"/>
              </a:rPr>
              <a:t>Курси англійської мови</a:t>
            </a:r>
            <a:r>
              <a:rPr lang="pl-PL" sz="3200" b="1" dirty="0" smtClean="0">
                <a:latin typeface="+mn-lt"/>
              </a:rPr>
              <a:t> </a:t>
            </a:r>
            <a:r>
              <a:rPr lang="uk-UA" sz="3200" b="1" dirty="0" smtClean="0">
                <a:latin typeface="+mn-lt"/>
              </a:rPr>
              <a:t>з екзаменом на сертифікат </a:t>
            </a:r>
            <a:r>
              <a:rPr lang="pl-PL" sz="3200" b="1" dirty="0">
                <a:latin typeface="+mn-lt"/>
              </a:rPr>
              <a:t/>
            </a:r>
            <a:br>
              <a:rPr lang="pl-PL" sz="3200" b="1" dirty="0">
                <a:latin typeface="+mn-lt"/>
              </a:rPr>
            </a:br>
            <a:r>
              <a:rPr lang="pl-PL" sz="3200" b="1" dirty="0">
                <a:latin typeface="+mn-lt"/>
              </a:rPr>
              <a:t/>
            </a:r>
            <a:br>
              <a:rPr lang="pl-PL" sz="3200" b="1" dirty="0">
                <a:latin typeface="+mn-lt"/>
              </a:rPr>
            </a:br>
            <a:r>
              <a:rPr lang="pl-PL" sz="3200" b="1" dirty="0">
                <a:latin typeface="+mn-lt"/>
              </a:rPr>
              <a:t/>
            </a:r>
            <a:br>
              <a:rPr lang="pl-PL" sz="3200" b="1" dirty="0">
                <a:latin typeface="+mn-lt"/>
              </a:rPr>
            </a:b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4400" b="1" dirty="0"/>
          </a:p>
        </p:txBody>
      </p:sp>
      <p:sp useBgFill="1">
        <p:nvSpPr>
          <p:cNvPr id="3" name="Podtytu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uk-UA" sz="2400" dirty="0" smtClean="0"/>
              <a:t>В Люблінській Політехніці є можливість пройти курси англійської мови, а також здати міжнародний екзамен</a:t>
            </a:r>
            <a:r>
              <a:rPr lang="pl-PL" sz="2400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000" dirty="0"/>
          </a:p>
          <a:p>
            <a:pPr marL="1657350" lvl="3" indent="-285750">
              <a:lnSpc>
                <a:spcPct val="100000"/>
              </a:lnSpc>
            </a:pPr>
            <a:r>
              <a:rPr lang="uk-UA" sz="2000" dirty="0" smtClean="0"/>
              <a:t>Інтенсивні курси</a:t>
            </a:r>
            <a:r>
              <a:rPr lang="pl-PL" sz="2000" dirty="0" smtClean="0"/>
              <a:t> </a:t>
            </a:r>
            <a:r>
              <a:rPr lang="uk-UA" sz="2000" dirty="0" smtClean="0"/>
              <a:t>англійської мови </a:t>
            </a:r>
            <a:r>
              <a:rPr lang="pl-PL" sz="2000" dirty="0" smtClean="0"/>
              <a:t>- </a:t>
            </a:r>
            <a:r>
              <a:rPr lang="uk-UA" sz="2000" dirty="0" smtClean="0"/>
              <a:t>мінімум</a:t>
            </a:r>
            <a:r>
              <a:rPr lang="pl-PL" sz="2000" dirty="0" smtClean="0"/>
              <a:t> </a:t>
            </a:r>
            <a:r>
              <a:rPr lang="pl-PL" sz="2000" dirty="0"/>
              <a:t>30 </a:t>
            </a:r>
            <a:r>
              <a:rPr lang="uk-UA" sz="2000" dirty="0" smtClean="0"/>
              <a:t>годин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1 </a:t>
            </a:r>
            <a:r>
              <a:rPr lang="uk-UA" sz="2000" dirty="0" smtClean="0"/>
              <a:t>год</a:t>
            </a:r>
            <a:r>
              <a:rPr lang="pl-PL" sz="2000" dirty="0" smtClean="0"/>
              <a:t>. </a:t>
            </a:r>
            <a:r>
              <a:rPr lang="pl-PL" sz="2000" dirty="0"/>
              <a:t>- 14 </a:t>
            </a:r>
            <a:r>
              <a:rPr lang="pl-PL" sz="2000" dirty="0" smtClean="0"/>
              <a:t>PLN </a:t>
            </a:r>
            <a:r>
              <a:rPr lang="pl-PL" sz="2000" dirty="0"/>
              <a:t>(30x14) – </a:t>
            </a:r>
            <a:r>
              <a:rPr lang="pl-PL" sz="2000" dirty="0" smtClean="0"/>
              <a:t>420 PLN</a:t>
            </a:r>
          </a:p>
          <a:p>
            <a:pPr marL="1657350" lvl="3" indent="-285750">
              <a:lnSpc>
                <a:spcPct val="100000"/>
              </a:lnSpc>
            </a:pPr>
            <a:r>
              <a:rPr lang="uk-UA" sz="2000" dirty="0" smtClean="0"/>
              <a:t>Екзамен на сертифікат</a:t>
            </a:r>
            <a:r>
              <a:rPr lang="pl-PL" sz="2000" dirty="0" smtClean="0"/>
              <a:t> (TOEIC) - 370 PLN</a:t>
            </a:r>
            <a:br>
              <a:rPr lang="pl-PL" sz="2000" dirty="0" smtClean="0"/>
            </a:br>
            <a:r>
              <a:rPr lang="uk-UA" sz="2000" dirty="0" smtClean="0"/>
              <a:t>час від екзамену до отримання сертифікату</a:t>
            </a:r>
            <a:r>
              <a:rPr lang="pl-PL" sz="2000" dirty="0" smtClean="0"/>
              <a:t> </a:t>
            </a:r>
            <a:r>
              <a:rPr lang="pl-PL" sz="2000" dirty="0"/>
              <a:t>- 7 </a:t>
            </a:r>
            <a:r>
              <a:rPr lang="uk-UA" sz="2000" dirty="0" smtClean="0"/>
              <a:t>днів</a:t>
            </a:r>
            <a:endParaRPr lang="pl-PL" sz="2000" dirty="0" smtClean="0"/>
          </a:p>
          <a:p>
            <a:pPr marL="1657350" lvl="3" indent="-285750">
              <a:lnSpc>
                <a:spcPct val="100000"/>
              </a:lnSpc>
            </a:pPr>
            <a:r>
              <a:rPr lang="uk-UA" sz="2000" dirty="0" smtClean="0"/>
              <a:t>термін</a:t>
            </a:r>
            <a:r>
              <a:rPr lang="pl-PL" sz="2000" dirty="0" smtClean="0"/>
              <a:t> – </a:t>
            </a:r>
            <a:r>
              <a:rPr lang="uk-UA" sz="2000" dirty="0" smtClean="0"/>
              <a:t>серпень</a:t>
            </a:r>
            <a:r>
              <a:rPr lang="pl-PL" sz="2000" dirty="0" smtClean="0"/>
              <a:t> 2017 </a:t>
            </a:r>
            <a:r>
              <a:rPr lang="uk-UA" sz="2000" dirty="0" smtClean="0"/>
              <a:t>р</a:t>
            </a:r>
            <a:r>
              <a:rPr lang="pl-PL" sz="2000" dirty="0" smtClean="0"/>
              <a:t>. </a:t>
            </a:r>
            <a:endParaRPr lang="pl-PL" sz="2000" dirty="0"/>
          </a:p>
          <a:p>
            <a:pPr marL="1371600" lvl="3" indent="0">
              <a:buNone/>
            </a:pPr>
            <a:endParaRPr lang="pl-PL" sz="2000" dirty="0"/>
          </a:p>
          <a:p>
            <a:pPr marL="285750" indent="-285750"/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8793"/>
            <a:ext cx="1571933" cy="1044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07" y="5575672"/>
            <a:ext cx="1305660" cy="86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00" y="5633710"/>
            <a:ext cx="612000" cy="61200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361038" y="6104806"/>
            <a:ext cx="652436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i="1" dirty="0" smtClean="0"/>
          </a:p>
          <a:p>
            <a:endParaRPr lang="pl-PL" sz="1100" i="1" dirty="0"/>
          </a:p>
          <a:p>
            <a:endParaRPr lang="pl-PL" sz="1050" i="1" dirty="0" smtClean="0"/>
          </a:p>
          <a:p>
            <a:r>
              <a:rPr lang="pl-PL" sz="1100" i="1" dirty="0" smtClean="0"/>
              <a:t>Projekt współfinansowany ze środków Unii Europejskiej w ramach Europejskiego Funduszu Społecznego</a:t>
            </a:r>
            <a:endParaRPr lang="pl-PL" sz="1100" i="1" dirty="0"/>
          </a:p>
        </p:txBody>
      </p:sp>
      <p:pic>
        <p:nvPicPr>
          <p:cNvPr id="13" name="Symbol zastępczy zawartości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00" y="17694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400" b="1" dirty="0"/>
              <a:t/>
            </a:r>
            <a:br>
              <a:rPr lang="pl-PL" sz="44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4400" b="1" dirty="0"/>
          </a:p>
        </p:txBody>
      </p:sp>
      <p:sp useBgFill="1"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838200" y="1260041"/>
            <a:ext cx="10515600" cy="49169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 smtClean="0"/>
              <a:t>Набір на навчання</a:t>
            </a:r>
            <a:endParaRPr lang="pl-PL" sz="3200" b="1" dirty="0"/>
          </a:p>
          <a:p>
            <a:pPr lvl="5">
              <a:lnSpc>
                <a:spcPct val="100000"/>
              </a:lnSpc>
            </a:pPr>
            <a:r>
              <a:rPr lang="uk-UA" sz="2800" dirty="0" smtClean="0"/>
              <a:t>від червня</a:t>
            </a:r>
            <a:r>
              <a:rPr lang="pl-PL" sz="2800" dirty="0" smtClean="0"/>
              <a:t> </a:t>
            </a:r>
            <a:r>
              <a:rPr lang="pl-PL" sz="2800" dirty="0"/>
              <a:t>2017 </a:t>
            </a:r>
            <a:r>
              <a:rPr lang="uk-UA" sz="2800" dirty="0" smtClean="0"/>
              <a:t>р</a:t>
            </a:r>
            <a:r>
              <a:rPr lang="pl-PL" sz="2800" dirty="0" smtClean="0"/>
              <a:t>. </a:t>
            </a:r>
            <a:r>
              <a:rPr lang="pl-PL" sz="2800" dirty="0"/>
              <a:t>– </a:t>
            </a:r>
            <a:r>
              <a:rPr lang="uk-UA" sz="2800" dirty="0" smtClean="0"/>
              <a:t>реєстрація через Електронну Систему Реєстрації англійською мовою</a:t>
            </a:r>
            <a:endParaRPr lang="pl-PL" sz="2800" dirty="0"/>
          </a:p>
          <a:p>
            <a:pPr lvl="5">
              <a:lnSpc>
                <a:spcPct val="100000"/>
              </a:lnSpc>
            </a:pPr>
            <a:r>
              <a:rPr lang="uk-UA" sz="2800" dirty="0" smtClean="0"/>
              <a:t>Подача документів від червня до вересня </a:t>
            </a:r>
            <a:r>
              <a:rPr lang="pl-PL" sz="2800" dirty="0" smtClean="0"/>
              <a:t>2017 </a:t>
            </a:r>
            <a:r>
              <a:rPr lang="uk-UA" sz="2800" dirty="0" smtClean="0"/>
              <a:t>р</a:t>
            </a:r>
            <a:r>
              <a:rPr lang="pl-PL" sz="2800" dirty="0" smtClean="0"/>
              <a:t>. </a:t>
            </a:r>
          </a:p>
          <a:p>
            <a:pPr lvl="6">
              <a:lnSpc>
                <a:spcPct val="100000"/>
              </a:lnSpc>
            </a:pPr>
            <a:endParaRPr lang="pl-PL" sz="2800" dirty="0"/>
          </a:p>
          <a:p>
            <a:pPr marL="0" indent="0">
              <a:buNone/>
            </a:pPr>
            <a:r>
              <a:rPr lang="pl-PL" dirty="0" smtClean="0"/>
              <a:t>	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8793"/>
            <a:ext cx="1571933" cy="1044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07" y="5575672"/>
            <a:ext cx="1305660" cy="86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00" y="5633710"/>
            <a:ext cx="612000" cy="61200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361038" y="6104806"/>
            <a:ext cx="652436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i="1" dirty="0" smtClean="0"/>
          </a:p>
          <a:p>
            <a:endParaRPr lang="pl-PL" sz="1100" i="1" dirty="0"/>
          </a:p>
          <a:p>
            <a:endParaRPr lang="pl-PL" sz="1050" i="1" dirty="0" smtClean="0"/>
          </a:p>
          <a:p>
            <a:r>
              <a:rPr lang="pl-PL" sz="1100" i="1" dirty="0" smtClean="0"/>
              <a:t>Projekt współfinansowany ze środków Unii Europejskiej w ramach Europejskiego Funduszu Społecznego</a:t>
            </a:r>
            <a:endParaRPr lang="pl-PL" sz="1100" i="1" dirty="0"/>
          </a:p>
        </p:txBody>
      </p:sp>
      <p:pic>
        <p:nvPicPr>
          <p:cNvPr id="13" name="Symbol zastępczy zawartości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00" y="17694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1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88946"/>
            <a:ext cx="10515600" cy="700850"/>
          </a:xfrm>
        </p:spPr>
        <p:txBody>
          <a:bodyPr>
            <a:noAutofit/>
          </a:bodyPr>
          <a:lstStyle/>
          <a:p>
            <a:r>
              <a:rPr lang="pl-PL" sz="4400" b="1" dirty="0"/>
              <a:t/>
            </a:r>
            <a:br>
              <a:rPr lang="pl-PL" sz="4400" b="1" dirty="0"/>
            </a:br>
            <a:r>
              <a:rPr lang="pl-PL" sz="7200" b="1" dirty="0"/>
              <a:t/>
            </a:r>
            <a:br>
              <a:rPr lang="pl-PL" sz="7200" b="1" dirty="0"/>
            </a:br>
            <a:r>
              <a:rPr lang="uk-UA" sz="3200" b="1" dirty="0" smtClean="0">
                <a:latin typeface="+mn-lt"/>
              </a:rPr>
              <a:t>Контакти</a:t>
            </a: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4400" b="1" dirty="0"/>
          </a:p>
        </p:txBody>
      </p:sp>
      <p:sp useBgFill="1">
        <p:nvSpPr>
          <p:cNvPr id="3" name="Podtytu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uk-UA" sz="2000" b="1" dirty="0" smtClean="0"/>
              <a:t>Факультет управління</a:t>
            </a:r>
            <a:endParaRPr lang="pl-PL" sz="2000" b="1" dirty="0" smtClean="0"/>
          </a:p>
          <a:p>
            <a:pPr>
              <a:lnSpc>
                <a:spcPct val="110000"/>
              </a:lnSpc>
            </a:pPr>
            <a:r>
              <a:rPr lang="pl-PL" sz="2000" b="1" dirty="0" smtClean="0"/>
              <a:t>dr </a:t>
            </a:r>
            <a:r>
              <a:rPr lang="pl-PL" sz="2000" b="1" dirty="0"/>
              <a:t>Magdalena Maciaszczyk </a:t>
            </a:r>
            <a:r>
              <a:rPr lang="pl-PL" sz="2000" dirty="0" smtClean="0"/>
              <a:t>– </a:t>
            </a:r>
            <a:r>
              <a:rPr lang="uk-UA" sz="2000" dirty="0" smtClean="0"/>
              <a:t>Продекан із студентських питань Факультету Управління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uk-UA" sz="2000" dirty="0" smtClean="0"/>
              <a:t>тел </a:t>
            </a:r>
            <a:r>
              <a:rPr lang="pl-PL" sz="2000" dirty="0" smtClean="0"/>
              <a:t>: </a:t>
            </a:r>
            <a:r>
              <a:rPr lang="pl-PL" sz="2000" dirty="0"/>
              <a:t>+48 81 538 41 92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2000" dirty="0" smtClean="0"/>
              <a:t>e-mail</a:t>
            </a:r>
            <a:r>
              <a:rPr lang="pl-PL" sz="2000" dirty="0"/>
              <a:t>: </a:t>
            </a:r>
            <a:r>
              <a:rPr lang="pl-PL" sz="2000" dirty="0" smtClean="0">
                <a:hlinkClick r:id="rId2"/>
              </a:rPr>
              <a:t>m.maciaszczyk@pollub.pl</a:t>
            </a:r>
            <a:endParaRPr lang="pl-PL" sz="2000" dirty="0" smtClean="0"/>
          </a:p>
          <a:p>
            <a:pPr>
              <a:lnSpc>
                <a:spcPct val="110000"/>
              </a:lnSpc>
            </a:pPr>
            <a:r>
              <a:rPr lang="pl-PL" sz="2000" b="1" dirty="0" smtClean="0"/>
              <a:t>mgr </a:t>
            </a:r>
            <a:r>
              <a:rPr lang="pl-PL" sz="2000" b="1" dirty="0"/>
              <a:t>Michał </a:t>
            </a:r>
            <a:r>
              <a:rPr lang="pl-PL" sz="2000" b="1" dirty="0" err="1"/>
              <a:t>Sordyl</a:t>
            </a:r>
            <a:r>
              <a:rPr lang="pl-PL" sz="2000" b="1" dirty="0"/>
              <a:t> </a:t>
            </a:r>
            <a:r>
              <a:rPr lang="pl-PL" sz="2000" dirty="0"/>
              <a:t>– </a:t>
            </a:r>
            <a:r>
              <a:rPr lang="uk-UA" sz="2000" dirty="0" smtClean="0"/>
              <a:t>Деканат Факультету Управління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uk-UA" sz="2000" dirty="0" smtClean="0"/>
              <a:t>тел</a:t>
            </a:r>
            <a:r>
              <a:rPr lang="de-DE" sz="2000" dirty="0" smtClean="0"/>
              <a:t>: </a:t>
            </a:r>
            <a:r>
              <a:rPr lang="de-DE" sz="2000" dirty="0"/>
              <a:t>+48 81 538 45 </a:t>
            </a:r>
            <a:r>
              <a:rPr lang="de-DE" sz="2000" dirty="0" smtClean="0"/>
              <a:t>36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e-mail</a:t>
            </a:r>
            <a:r>
              <a:rPr lang="pl-PL" sz="2000" dirty="0"/>
              <a:t>: </a:t>
            </a:r>
            <a:r>
              <a:rPr lang="pl-PL" sz="2000" dirty="0" smtClean="0">
                <a:hlinkClick r:id="rId3"/>
              </a:rPr>
              <a:t>m.sordyl@pollub.pl</a:t>
            </a:r>
            <a:endParaRPr lang="uk-UA" sz="2000" dirty="0" smtClean="0"/>
          </a:p>
          <a:p>
            <a:pPr>
              <a:lnSpc>
                <a:spcPct val="110000"/>
              </a:lnSpc>
            </a:pP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 smtClean="0"/>
              <a:t>Міжнародне навчання</a:t>
            </a:r>
            <a:r>
              <a:rPr lang="pl-PL" sz="2000" b="1" dirty="0" smtClean="0"/>
              <a:t>:</a:t>
            </a:r>
          </a:p>
          <a:p>
            <a:pPr>
              <a:lnSpc>
                <a:spcPct val="100000"/>
              </a:lnSpc>
            </a:pPr>
            <a:r>
              <a:rPr lang="uk-UA" sz="2000" b="1" dirty="0" smtClean="0"/>
              <a:t>Центр Програми Східного Партнерства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de-DE" sz="2000" dirty="0" smtClean="0"/>
              <a:t>tel</a:t>
            </a:r>
            <a:r>
              <a:rPr lang="pl-PL" sz="2000" dirty="0" smtClean="0"/>
              <a:t>:</a:t>
            </a:r>
            <a:r>
              <a:rPr lang="de-DE" sz="2000" dirty="0" smtClean="0"/>
              <a:t> </a:t>
            </a:r>
            <a:r>
              <a:rPr lang="de-DE" sz="2000" dirty="0"/>
              <a:t>+48 81 538 45</a:t>
            </a:r>
            <a:r>
              <a:rPr lang="pl-PL" sz="2000" dirty="0"/>
              <a:t> </a:t>
            </a:r>
            <a:r>
              <a:rPr lang="de-DE" sz="2000" dirty="0" smtClean="0"/>
              <a:t>46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e-mail</a:t>
            </a:r>
            <a:r>
              <a:rPr lang="pl-PL" sz="2000" dirty="0"/>
              <a:t>: </a:t>
            </a:r>
            <a:r>
              <a:rPr lang="pl-PL" sz="2000" dirty="0" smtClean="0">
                <a:hlinkClick r:id="rId4"/>
              </a:rPr>
              <a:t>ukraina@pollub.pl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/>
          </a:p>
          <a:p>
            <a:pPr>
              <a:lnSpc>
                <a:spcPct val="100000"/>
              </a:lnSpc>
            </a:pPr>
            <a:r>
              <a:rPr lang="uk-UA" sz="2000" b="1" dirty="0" smtClean="0"/>
              <a:t>Відділ Міжнародного Навчання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mgr </a:t>
            </a:r>
            <a:r>
              <a:rPr lang="pl-PL" sz="2000" dirty="0"/>
              <a:t>Marta </a:t>
            </a:r>
            <a:r>
              <a:rPr lang="pl-PL" sz="2000" dirty="0" err="1" smtClean="0"/>
              <a:t>Batorczak-Żuchowska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uk-UA" sz="2000" dirty="0" smtClean="0"/>
              <a:t>тел </a:t>
            </a:r>
            <a:r>
              <a:rPr lang="pl-PL" sz="2000" dirty="0" smtClean="0"/>
              <a:t>: +</a:t>
            </a:r>
            <a:r>
              <a:rPr lang="pl-PL" sz="2000" dirty="0"/>
              <a:t>48 81 53 84 653 </a:t>
            </a:r>
            <a:br>
              <a:rPr lang="pl-PL" sz="2000" dirty="0"/>
            </a:br>
            <a:r>
              <a:rPr lang="pl-PL" sz="2000" dirty="0" smtClean="0"/>
              <a:t>e-mail: </a:t>
            </a:r>
            <a:r>
              <a:rPr lang="pl-PL" sz="2000" dirty="0" smtClean="0">
                <a:hlinkClick r:id="rId5"/>
              </a:rPr>
              <a:t>m.batorczak@pollub.pl</a:t>
            </a:r>
            <a:endParaRPr lang="uk-UA" sz="2000" dirty="0" smtClean="0"/>
          </a:p>
          <a:p>
            <a:pPr>
              <a:lnSpc>
                <a:spcPct val="100000"/>
              </a:lnSpc>
            </a:pPr>
            <a:endParaRPr lang="pl-PL" sz="2000" dirty="0" smtClean="0"/>
          </a:p>
          <a:p>
            <a:pPr>
              <a:lnSpc>
                <a:spcPct val="100000"/>
              </a:lnSpc>
            </a:pP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endParaRPr lang="pl-PL" sz="2000" dirty="0"/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8793"/>
            <a:ext cx="1571933" cy="1044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370" y="5558793"/>
            <a:ext cx="1305660" cy="86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00" y="5633710"/>
            <a:ext cx="612000" cy="61200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3361038" y="6104806"/>
            <a:ext cx="652436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i="1" dirty="0" smtClean="0"/>
          </a:p>
          <a:p>
            <a:endParaRPr lang="pl-PL" sz="1100" i="1" dirty="0"/>
          </a:p>
          <a:p>
            <a:endParaRPr lang="pl-PL" sz="1050" i="1" dirty="0" smtClean="0"/>
          </a:p>
          <a:p>
            <a:r>
              <a:rPr lang="pl-PL" sz="1100" i="1" dirty="0" smtClean="0"/>
              <a:t>Projekt współfinansowany ze środków Unii Europejskiej w ramach Europejskiego Funduszu Społecznego</a:t>
            </a:r>
            <a:endParaRPr lang="pl-PL" sz="1100" i="1" dirty="0"/>
          </a:p>
        </p:txBody>
      </p:sp>
      <p:pic>
        <p:nvPicPr>
          <p:cNvPr id="13" name="Symbol zastępczy zawartości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00" y="176945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1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321</Words>
  <Application>Microsoft Office PowerPoint</Application>
  <PresentationFormat>Широкий екран</PresentationFormat>
  <Paragraphs>111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     </vt:lpstr>
      <vt:lpstr>     </vt:lpstr>
      <vt:lpstr>     </vt:lpstr>
      <vt:lpstr>    Фінансова допомога для студентів в Польщі   w Polsce   Wsparcie finansowe </vt:lpstr>
      <vt:lpstr>   Набір на навчання На магістратуру можуть вступити іноземці, які:     </vt:lpstr>
      <vt:lpstr>    Курси англійської мови з екзаменом на сертифікат      </vt:lpstr>
      <vt:lpstr>     </vt:lpstr>
      <vt:lpstr>  Контакти  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Kierunek: Zarządzanie Specjalność :  Przedsiębiorczość i Marketing</dc:title>
  <dc:creator>Magda</dc:creator>
  <cp:lastModifiedBy>VMZ</cp:lastModifiedBy>
  <cp:revision>49</cp:revision>
  <dcterms:created xsi:type="dcterms:W3CDTF">2017-03-07T14:18:48Z</dcterms:created>
  <dcterms:modified xsi:type="dcterms:W3CDTF">2017-04-08T09:57:43Z</dcterms:modified>
</cp:coreProperties>
</file>